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2" autoAdjust="0"/>
    <p:restoredTop sz="94660"/>
  </p:normalViewPr>
  <p:slideViewPr>
    <p:cSldViewPr snapToGrid="0">
      <p:cViewPr varScale="1">
        <p:scale>
          <a:sx n="58" d="100"/>
          <a:sy n="58" d="100"/>
        </p:scale>
        <p:origin x="23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07297-1E4A-44A8-8162-15805CC644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0117D4-FEED-468D-9764-A993461B31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8F07E4-3C7D-4387-A886-37C64CB8856B}"/>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C5B01480-653A-4F96-B70E-E8BA84925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B5EDC-DBB6-497E-BA16-F1993AA7560D}"/>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308451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A78C-0792-46C8-A768-7587F89E97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5A9C18-C268-4D30-921A-6785594C465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903DB5-2098-4EA1-B6B5-C7216B444D70}"/>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9B1ABFB5-EA69-4C79-95F4-6C2481DBF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29E707-7D4D-4CE4-8F7E-CD86AF38C5F9}"/>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3584477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0C6F1F-6B73-4E8A-837F-A3E4DA1118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9BF383-31A5-4BA0-BE36-B0A2F78D5A7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1EEA1D-1A6A-4AA8-AF99-E209F1C1E397}"/>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0D255D62-4209-4E79-888B-3B5F7DC35A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032DB-FE2C-4106-ABD1-19ADBC1B50D6}"/>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3825242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29DAD-1DCE-4811-846F-A3CC4A67A8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52EDC4-D042-4307-9B82-D9404EFEB32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9C9BFD-B28D-43F8-9283-2AD9DCC280EE}"/>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1D30CC96-46F2-4860-9F52-8A30E33D4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47209E-1968-483E-8313-23D64DB2A359}"/>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3655571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89617-F5C0-4F02-ADC9-9FA4B175B2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95466DA-8699-40E4-BD6E-3F62B94798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269E1F5-DD6F-452D-AC68-B7BBC43E26D8}"/>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3BBE7252-7CD1-4CF6-807A-59482F8D40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AC8C73-B629-4946-88E6-84AAFF3B0079}"/>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2175521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71489-4AF6-48CD-B4E6-9C694121A8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9506DB-1497-4093-A976-8A0868C33CC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C8BC1F-CD66-4C67-A19A-2247588847F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C4F4ED-38E7-4F3C-AD6E-FC7E030AC5EC}"/>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6" name="Footer Placeholder 5">
            <a:extLst>
              <a:ext uri="{FF2B5EF4-FFF2-40B4-BE49-F238E27FC236}">
                <a16:creationId xmlns:a16="http://schemas.microsoft.com/office/drawing/2014/main" id="{ED1C5610-8531-4549-96D7-0F1D442E3C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FCAF46-A9FC-4F5E-A897-A4548ECE0EB3}"/>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611913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0B88E-E2D3-449A-8622-3B3B010A97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09D7AC-2555-4270-B01E-115DAB33CE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7E64F0B-BA5B-49B4-A15E-14FEEDA36D3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6BF938-9B75-403F-B212-033083D22E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E3AEC8F-1711-4A33-A4E5-EF234238297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95A0E7-C8EB-48CE-A5F5-95EC50986918}"/>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8" name="Footer Placeholder 7">
            <a:extLst>
              <a:ext uri="{FF2B5EF4-FFF2-40B4-BE49-F238E27FC236}">
                <a16:creationId xmlns:a16="http://schemas.microsoft.com/office/drawing/2014/main" id="{FAB21EE1-7034-491A-8ECA-7033E2998F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B11598-9517-404C-BA13-7DA4C9B3EACB}"/>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363650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F9C60-FEB9-4994-BCFA-6CC4002135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1A7E23-80B2-4230-8B39-1AE570933DC1}"/>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4" name="Footer Placeholder 3">
            <a:extLst>
              <a:ext uri="{FF2B5EF4-FFF2-40B4-BE49-F238E27FC236}">
                <a16:creationId xmlns:a16="http://schemas.microsoft.com/office/drawing/2014/main" id="{63C42A4B-2E9E-41EF-B009-856C71FBE3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2DF719-9E4D-44D2-BADB-8E17EBDEAA16}"/>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1629717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FA2892-D4AA-400C-B1C8-9DDE2826ED51}"/>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3" name="Footer Placeholder 2">
            <a:extLst>
              <a:ext uri="{FF2B5EF4-FFF2-40B4-BE49-F238E27FC236}">
                <a16:creationId xmlns:a16="http://schemas.microsoft.com/office/drawing/2014/main" id="{5A6C73B5-D238-4541-B42A-922E3B7311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89BC89-1FB2-487B-BFE8-B8C324203E41}"/>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18870175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BBE03-C1D8-4A27-8DEE-DF1FEA0270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8671F5-AC95-4702-8CF8-24345C2C4A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2B1B34-8C85-46B1-8AF0-EF292951DF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0943F-8126-4793-943D-FB5D3BA05005}"/>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6" name="Footer Placeholder 5">
            <a:extLst>
              <a:ext uri="{FF2B5EF4-FFF2-40B4-BE49-F238E27FC236}">
                <a16:creationId xmlns:a16="http://schemas.microsoft.com/office/drawing/2014/main" id="{45E3FAD1-7BDC-4482-8975-7E26893950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2EEB80-39BD-4DDC-82F6-8C63C291230C}"/>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1867648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51A53-ECA0-44A2-92E6-0D9B815E97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A8B4A4-6154-4656-ACE6-FFC898AF8C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A7E4DC-24C7-4B02-9EE9-F834C42436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E24562-EF73-463E-8C69-01C3087D0AC0}"/>
              </a:ext>
            </a:extLst>
          </p:cNvPr>
          <p:cNvSpPr>
            <a:spLocks noGrp="1"/>
          </p:cNvSpPr>
          <p:nvPr>
            <p:ph type="dt" sz="half" idx="10"/>
          </p:nvPr>
        </p:nvSpPr>
        <p:spPr/>
        <p:txBody>
          <a:bodyPr/>
          <a:lstStyle/>
          <a:p>
            <a:fld id="{EE464FA7-75FA-4971-ABF7-661BD42C143E}" type="datetimeFigureOut">
              <a:rPr lang="en-US" smtClean="0"/>
              <a:t>1/20/2018</a:t>
            </a:fld>
            <a:endParaRPr lang="en-US"/>
          </a:p>
        </p:txBody>
      </p:sp>
      <p:sp>
        <p:nvSpPr>
          <p:cNvPr id="6" name="Footer Placeholder 5">
            <a:extLst>
              <a:ext uri="{FF2B5EF4-FFF2-40B4-BE49-F238E27FC236}">
                <a16:creationId xmlns:a16="http://schemas.microsoft.com/office/drawing/2014/main" id="{D3F2A292-E563-4D19-80B7-D6F8F94648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BD832F-6FEB-4A7F-B2BC-6735151943A0}"/>
              </a:ext>
            </a:extLst>
          </p:cNvPr>
          <p:cNvSpPr>
            <a:spLocks noGrp="1"/>
          </p:cNvSpPr>
          <p:nvPr>
            <p:ph type="sldNum" sz="quarter" idx="12"/>
          </p:nvPr>
        </p:nvSpPr>
        <p:spPr/>
        <p:txBody>
          <a:bodyPr/>
          <a:lstStyle/>
          <a:p>
            <a:fld id="{310BF00A-21BA-4FB4-8CC1-156CD5F50DA9}" type="slidenum">
              <a:rPr lang="en-US" smtClean="0"/>
              <a:t>‹#›</a:t>
            </a:fld>
            <a:endParaRPr lang="en-US"/>
          </a:p>
        </p:txBody>
      </p:sp>
    </p:spTree>
    <p:extLst>
      <p:ext uri="{BB962C8B-B14F-4D97-AF65-F5344CB8AC3E}">
        <p14:creationId xmlns:p14="http://schemas.microsoft.com/office/powerpoint/2010/main" val="4112592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73F286-9F57-43C8-BFDA-EFBAF20ADA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D1AEDE-0962-43A1-A25C-A2A93AF83D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BF98FD-EF79-4986-8002-BD8A2DE68E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64FA7-75FA-4971-ABF7-661BD42C143E}" type="datetimeFigureOut">
              <a:rPr lang="en-US" smtClean="0"/>
              <a:t>1/20/2018</a:t>
            </a:fld>
            <a:endParaRPr lang="en-US"/>
          </a:p>
        </p:txBody>
      </p:sp>
      <p:sp>
        <p:nvSpPr>
          <p:cNvPr id="5" name="Footer Placeholder 4">
            <a:extLst>
              <a:ext uri="{FF2B5EF4-FFF2-40B4-BE49-F238E27FC236}">
                <a16:creationId xmlns:a16="http://schemas.microsoft.com/office/drawing/2014/main" id="{24F66CB9-9685-4698-A40B-10F9CB13F8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6C88CC-B53C-4A63-80C1-13036A59E7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0BF00A-21BA-4FB4-8CC1-156CD5F50DA9}" type="slidenum">
              <a:rPr lang="en-US" smtClean="0"/>
              <a:t>‹#›</a:t>
            </a:fld>
            <a:endParaRPr lang="en-US"/>
          </a:p>
        </p:txBody>
      </p:sp>
    </p:spTree>
    <p:extLst>
      <p:ext uri="{BB962C8B-B14F-4D97-AF65-F5344CB8AC3E}">
        <p14:creationId xmlns:p14="http://schemas.microsoft.com/office/powerpoint/2010/main" val="9662195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4.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video" Target="../media/media4.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02ED65B-54A9-4940-B90E-857BB23D1AD5}"/>
              </a:ext>
            </a:extLst>
          </p:cNvPr>
          <p:cNvSpPr/>
          <p:nvPr/>
        </p:nvSpPr>
        <p:spPr>
          <a:xfrm>
            <a:off x="171795" y="230321"/>
            <a:ext cx="11732029" cy="3693319"/>
          </a:xfrm>
          <a:prstGeom prst="rect">
            <a:avLst/>
          </a:prstGeom>
        </p:spPr>
        <p:txBody>
          <a:bodyPr wrap="square">
            <a:spAutoFit/>
          </a:bodyPr>
          <a:lstStyle/>
          <a:p>
            <a:r>
              <a:rPr lang="en-US" b="1" i="0" dirty="0">
                <a:solidFill>
                  <a:srgbClr val="555555"/>
                </a:solidFill>
                <a:effectLst/>
                <a:latin typeface="Open Sans"/>
              </a:rPr>
              <a:t>Implement a queue </a:t>
            </a:r>
            <a:r>
              <a:rPr lang="en-US" b="1" i="0" dirty="0">
                <a:solidFill>
                  <a:srgbClr val="5BC0DE"/>
                </a:solidFill>
                <a:effectLst/>
                <a:latin typeface="Open Sans"/>
              </a:rPr>
              <a:t>↴</a:t>
            </a:r>
            <a:r>
              <a:rPr lang="en-US" b="1" i="0" dirty="0">
                <a:solidFill>
                  <a:srgbClr val="555555"/>
                </a:solidFill>
                <a:effectLst/>
                <a:latin typeface="Open Sans"/>
              </a:rPr>
              <a:t> with 2 stacks. </a:t>
            </a:r>
            <a:r>
              <a:rPr lang="en-US" b="1" i="0" dirty="0">
                <a:solidFill>
                  <a:srgbClr val="5BC0DE"/>
                </a:solidFill>
                <a:effectLst/>
                <a:latin typeface="Open Sans"/>
              </a:rPr>
              <a:t>↴</a:t>
            </a:r>
            <a:r>
              <a:rPr lang="en-US" b="1" i="0" dirty="0">
                <a:solidFill>
                  <a:srgbClr val="555555"/>
                </a:solidFill>
                <a:effectLst/>
                <a:latin typeface="Open Sans"/>
              </a:rPr>
              <a:t> Your queue should have an enqueue and a dequeue method and it should be "first in first out" (FIFO).</a:t>
            </a:r>
          </a:p>
          <a:p>
            <a:endParaRPr lang="en-US" b="0" i="0" dirty="0">
              <a:solidFill>
                <a:srgbClr val="555555"/>
              </a:solidFill>
              <a:effectLst/>
              <a:latin typeface="Open Sans"/>
            </a:endParaRPr>
          </a:p>
          <a:p>
            <a:r>
              <a:rPr lang="en-US" b="0" i="0" dirty="0">
                <a:solidFill>
                  <a:srgbClr val="555555"/>
                </a:solidFill>
                <a:effectLst/>
                <a:latin typeface="Lora"/>
              </a:rPr>
              <a:t>Optimize for the time cost of </a:t>
            </a:r>
            <a:r>
              <a:rPr lang="en-US" b="0" i="0" dirty="0">
                <a:solidFill>
                  <a:srgbClr val="555555"/>
                </a:solidFill>
                <a:effectLst/>
                <a:latin typeface="KaTeX_Main"/>
              </a:rPr>
              <a:t>m</a:t>
            </a:r>
            <a:r>
              <a:rPr lang="en-US" b="0" i="1" dirty="0">
                <a:solidFill>
                  <a:srgbClr val="555555"/>
                </a:solidFill>
                <a:effectLst/>
                <a:latin typeface="KaTeX_Math"/>
              </a:rPr>
              <a:t>m</a:t>
            </a:r>
            <a:r>
              <a:rPr lang="en-US" b="0" i="0" dirty="0">
                <a:solidFill>
                  <a:srgbClr val="555555"/>
                </a:solidFill>
                <a:effectLst/>
                <a:latin typeface="Lora"/>
              </a:rPr>
              <a:t> calls on your queue. These can be any mix of enqueue and dequeue calls.</a:t>
            </a:r>
          </a:p>
          <a:p>
            <a:r>
              <a:rPr lang="en-US" b="0" i="0" dirty="0">
                <a:solidFill>
                  <a:srgbClr val="555555"/>
                </a:solidFill>
                <a:effectLst/>
                <a:latin typeface="Lora"/>
              </a:rPr>
              <a:t>Assume you already have a stack implementation and it gives </a:t>
            </a:r>
            <a:r>
              <a:rPr lang="en-US" b="0" i="0" dirty="0">
                <a:solidFill>
                  <a:srgbClr val="555555"/>
                </a:solidFill>
                <a:effectLst/>
                <a:latin typeface="KaTeX_Main"/>
              </a:rPr>
              <a:t>O(1)</a:t>
            </a:r>
            <a:r>
              <a:rPr lang="en-US" b="0" i="1" dirty="0">
                <a:solidFill>
                  <a:srgbClr val="555555"/>
                </a:solidFill>
                <a:effectLst/>
                <a:latin typeface="KaTeX_Math"/>
              </a:rPr>
              <a:t>O</a:t>
            </a:r>
            <a:r>
              <a:rPr lang="en-US" b="0" i="0" dirty="0">
                <a:solidFill>
                  <a:srgbClr val="555555"/>
                </a:solidFill>
                <a:effectLst/>
                <a:latin typeface="KaTeX_Main"/>
              </a:rPr>
              <a:t>(1)</a:t>
            </a:r>
            <a:r>
              <a:rPr lang="en-US" b="0" i="0" dirty="0">
                <a:solidFill>
                  <a:srgbClr val="555555"/>
                </a:solidFill>
                <a:effectLst/>
                <a:latin typeface="Lora"/>
              </a:rPr>
              <a:t> time push and pop.</a:t>
            </a:r>
          </a:p>
          <a:p>
            <a:r>
              <a:rPr lang="en-US" b="1" i="0" dirty="0" err="1">
                <a:solidFill>
                  <a:srgbClr val="555555"/>
                </a:solidFill>
                <a:effectLst/>
                <a:latin typeface="Open Sans"/>
              </a:rPr>
              <a:t>Gotchas</a:t>
            </a:r>
            <a:endParaRPr lang="en-US" b="1" i="0" dirty="0">
              <a:solidFill>
                <a:srgbClr val="555555"/>
              </a:solidFill>
              <a:effectLst/>
              <a:latin typeface="Open Sans"/>
            </a:endParaRPr>
          </a:p>
          <a:p>
            <a:r>
              <a:rPr lang="en-US" b="0" i="0" dirty="0">
                <a:solidFill>
                  <a:srgbClr val="555555"/>
                </a:solidFill>
                <a:effectLst/>
                <a:latin typeface="Lora"/>
              </a:rPr>
              <a:t>We can get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runtime for </a:t>
            </a:r>
            <a:r>
              <a:rPr lang="en-US" b="0" i="0" dirty="0">
                <a:solidFill>
                  <a:srgbClr val="555555"/>
                </a:solidFill>
                <a:effectLst/>
                <a:latin typeface="KaTeX_Main"/>
              </a:rPr>
              <a:t>m</a:t>
            </a:r>
            <a:r>
              <a:rPr lang="en-US" b="0" i="1" dirty="0">
                <a:solidFill>
                  <a:srgbClr val="555555"/>
                </a:solidFill>
                <a:effectLst/>
                <a:latin typeface="KaTeX_Math"/>
              </a:rPr>
              <a:t>m</a:t>
            </a:r>
            <a:r>
              <a:rPr lang="en-US" b="0" i="0" dirty="0">
                <a:solidFill>
                  <a:srgbClr val="555555"/>
                </a:solidFill>
                <a:effectLst/>
                <a:latin typeface="Lora"/>
              </a:rPr>
              <a:t> calls. Crazy, right?</a:t>
            </a:r>
          </a:p>
          <a:p>
            <a:r>
              <a:rPr lang="en-US" b="1" i="0" dirty="0">
                <a:solidFill>
                  <a:srgbClr val="555555"/>
                </a:solidFill>
                <a:effectLst/>
                <a:latin typeface="Open Sans"/>
              </a:rPr>
              <a:t>Breakdown</a:t>
            </a:r>
          </a:p>
          <a:p>
            <a:r>
              <a:rPr lang="en-US" b="0" i="0" dirty="0">
                <a:solidFill>
                  <a:srgbClr val="555555"/>
                </a:solidFill>
                <a:effectLst/>
                <a:latin typeface="Lora"/>
              </a:rPr>
              <a:t>Let's call our stacks </a:t>
            </a:r>
            <a:r>
              <a:rPr lang="en-US" b="0" i="0" dirty="0">
                <a:solidFill>
                  <a:srgbClr val="555555"/>
                </a:solidFill>
                <a:effectLst/>
                <a:latin typeface="Inconsolata"/>
              </a:rPr>
              <a:t>stack1</a:t>
            </a:r>
            <a:r>
              <a:rPr lang="en-US" b="0" i="0" dirty="0">
                <a:solidFill>
                  <a:srgbClr val="555555"/>
                </a:solidFill>
                <a:effectLst/>
                <a:latin typeface="Lora"/>
              </a:rPr>
              <a:t> and </a:t>
            </a:r>
            <a:r>
              <a:rPr lang="en-US" b="0" i="0" dirty="0">
                <a:solidFill>
                  <a:srgbClr val="555555"/>
                </a:solidFill>
                <a:effectLst/>
                <a:latin typeface="Inconsolata"/>
              </a:rPr>
              <a:t>stack2</a:t>
            </a:r>
            <a:r>
              <a:rPr lang="en-US" b="0" i="0" dirty="0">
                <a:solidFill>
                  <a:srgbClr val="555555"/>
                </a:solidFill>
                <a:effectLst/>
                <a:latin typeface="Lora"/>
              </a:rPr>
              <a:t>.</a:t>
            </a:r>
          </a:p>
          <a:p>
            <a:r>
              <a:rPr lang="en-US" b="0" i="0" dirty="0">
                <a:solidFill>
                  <a:srgbClr val="555555"/>
                </a:solidFill>
                <a:effectLst/>
                <a:latin typeface="Lora"/>
              </a:rPr>
              <a:t>To start, we could just push items onto stack1 as they are enqueued. So if our first 3 calls are enqueues of </a:t>
            </a:r>
            <a:r>
              <a:rPr lang="en-US" b="0" i="0" dirty="0">
                <a:solidFill>
                  <a:srgbClr val="555555"/>
                </a:solidFill>
                <a:effectLst/>
                <a:latin typeface="Inconsolata"/>
              </a:rPr>
              <a:t>a</a:t>
            </a:r>
            <a:r>
              <a:rPr lang="en-US" b="0" i="0" dirty="0">
                <a:solidFill>
                  <a:srgbClr val="555555"/>
                </a:solidFill>
                <a:effectLst/>
                <a:latin typeface="Lora"/>
              </a:rPr>
              <a:t>, </a:t>
            </a:r>
            <a:r>
              <a:rPr lang="en-US" b="0" i="0" dirty="0">
                <a:solidFill>
                  <a:srgbClr val="555555"/>
                </a:solidFill>
                <a:effectLst/>
                <a:latin typeface="Inconsolata"/>
              </a:rPr>
              <a:t>b</a:t>
            </a:r>
            <a:r>
              <a:rPr lang="en-US" b="0" i="0" dirty="0">
                <a:solidFill>
                  <a:srgbClr val="555555"/>
                </a:solidFill>
                <a:effectLst/>
                <a:latin typeface="Lora"/>
              </a:rPr>
              <a:t>, and </a:t>
            </a:r>
            <a:r>
              <a:rPr lang="en-US" b="0" i="0" dirty="0">
                <a:solidFill>
                  <a:srgbClr val="555555"/>
                </a:solidFill>
                <a:effectLst/>
                <a:latin typeface="Inconsolata"/>
              </a:rPr>
              <a:t>c</a:t>
            </a:r>
            <a:r>
              <a:rPr lang="en-US" b="0" i="0" dirty="0">
                <a:solidFill>
                  <a:srgbClr val="555555"/>
                </a:solidFill>
                <a:effectLst/>
                <a:latin typeface="Lora"/>
              </a:rPr>
              <a:t> (in that order) we push them onto </a:t>
            </a:r>
            <a:r>
              <a:rPr lang="en-US" b="0" i="0" dirty="0">
                <a:solidFill>
                  <a:srgbClr val="555555"/>
                </a:solidFill>
                <a:effectLst/>
                <a:latin typeface="Inconsolata"/>
              </a:rPr>
              <a:t>stack1</a:t>
            </a:r>
            <a:r>
              <a:rPr lang="en-US" b="0" i="0" dirty="0">
                <a:solidFill>
                  <a:srgbClr val="555555"/>
                </a:solidFill>
                <a:effectLst/>
                <a:latin typeface="Lora"/>
              </a:rPr>
              <a:t> as they come in.</a:t>
            </a:r>
          </a:p>
          <a:p>
            <a:r>
              <a:rPr lang="en-US" b="0" i="0" dirty="0">
                <a:solidFill>
                  <a:srgbClr val="555555"/>
                </a:solidFill>
                <a:effectLst/>
                <a:latin typeface="Lora"/>
              </a:rPr>
              <a:t>But recall that stacks are last in, first out. If our next call was a </a:t>
            </a:r>
            <a:r>
              <a:rPr lang="en-US" b="0" i="0" dirty="0">
                <a:solidFill>
                  <a:srgbClr val="555555"/>
                </a:solidFill>
                <a:effectLst/>
                <a:latin typeface="Inconsolata"/>
              </a:rPr>
              <a:t>dequeue()</a:t>
            </a:r>
            <a:r>
              <a:rPr lang="en-US" b="0" i="0" dirty="0">
                <a:solidFill>
                  <a:srgbClr val="555555"/>
                </a:solidFill>
                <a:effectLst/>
                <a:latin typeface="Lora"/>
              </a:rPr>
              <a:t> we would need to return </a:t>
            </a:r>
            <a:r>
              <a:rPr lang="en-US" b="0" i="0" dirty="0">
                <a:solidFill>
                  <a:srgbClr val="555555"/>
                </a:solidFill>
                <a:effectLst/>
                <a:latin typeface="Inconsolata"/>
              </a:rPr>
              <a:t>a</a:t>
            </a:r>
            <a:r>
              <a:rPr lang="en-US" b="0" i="0" dirty="0">
                <a:solidFill>
                  <a:srgbClr val="555555"/>
                </a:solidFill>
                <a:effectLst/>
                <a:latin typeface="Lora"/>
              </a:rPr>
              <a:t>, but it would be on the bottom of the stack.</a:t>
            </a:r>
          </a:p>
        </p:txBody>
      </p:sp>
      <p:pic>
        <p:nvPicPr>
          <p:cNvPr id="7" name="Screen Recording 6">
            <a:hlinkClick r:id="" action="ppaction://media"/>
            <a:extLst>
              <a:ext uri="{FF2B5EF4-FFF2-40B4-BE49-F238E27FC236}">
                <a16:creationId xmlns:a16="http://schemas.microsoft.com/office/drawing/2014/main" id="{2045AAC5-78B1-45A8-9420-BA119A96767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1795" y="4494539"/>
            <a:ext cx="2628900" cy="1924050"/>
          </a:xfrm>
          <a:prstGeom prst="rect">
            <a:avLst/>
          </a:prstGeom>
        </p:spPr>
      </p:pic>
    </p:spTree>
    <p:extLst>
      <p:ext uri="{BB962C8B-B14F-4D97-AF65-F5344CB8AC3E}">
        <p14:creationId xmlns:p14="http://schemas.microsoft.com/office/powerpoint/2010/main" val="1882508154"/>
      </p:ext>
    </p:extLst>
  </p:cSld>
  <p:clrMapOvr>
    <a:masterClrMapping/>
  </p:clrMapOvr>
  <mc:AlternateContent xmlns:mc="http://schemas.openxmlformats.org/markup-compatibility/2006">
    <mc:Choice xmlns:p14="http://schemas.microsoft.com/office/powerpoint/2010/main" Requires="p14">
      <p:transition spd="slow" p14:dur="2000" advTm="16614"/>
    </mc:Choice>
    <mc:Fallback>
      <p:transition spd="slow" advTm="16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1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D22DBD-D92E-4903-B187-35452943B9DD}"/>
              </a:ext>
            </a:extLst>
          </p:cNvPr>
          <p:cNvSpPr txBox="1"/>
          <p:nvPr/>
        </p:nvSpPr>
        <p:spPr>
          <a:xfrm>
            <a:off x="432262" y="415636"/>
            <a:ext cx="11238807" cy="369332"/>
          </a:xfrm>
          <a:prstGeom prst="rect">
            <a:avLst/>
          </a:prstGeom>
          <a:noFill/>
        </p:spPr>
        <p:txBody>
          <a:bodyPr wrap="square" rtlCol="0">
            <a:spAutoFit/>
          </a:bodyPr>
          <a:lstStyle/>
          <a:p>
            <a:r>
              <a:rPr lang="en-US"/>
              <a:t>Look at what happens when we pop c, b, and a one-by-one from stack1 to stack2.</a:t>
            </a:r>
            <a:endParaRPr lang="en-US" dirty="0"/>
          </a:p>
        </p:txBody>
      </p:sp>
      <p:pic>
        <p:nvPicPr>
          <p:cNvPr id="5" name="Screen Recording 4">
            <a:hlinkClick r:id="" action="ppaction://media"/>
            <a:extLst>
              <a:ext uri="{FF2B5EF4-FFF2-40B4-BE49-F238E27FC236}">
                <a16:creationId xmlns:a16="http://schemas.microsoft.com/office/drawing/2014/main" id="{78DDD14A-33E5-4BFF-83F0-02BEA99D34B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2262" y="980555"/>
            <a:ext cx="2305050" cy="1638300"/>
          </a:xfrm>
          <a:prstGeom prst="rect">
            <a:avLst/>
          </a:prstGeom>
        </p:spPr>
      </p:pic>
      <p:sp>
        <p:nvSpPr>
          <p:cNvPr id="6" name="TextBox 5">
            <a:extLst>
              <a:ext uri="{FF2B5EF4-FFF2-40B4-BE49-F238E27FC236}">
                <a16:creationId xmlns:a16="http://schemas.microsoft.com/office/drawing/2014/main" id="{537DB8B2-8CB7-474B-91D6-70B34E938AB2}"/>
              </a:ext>
            </a:extLst>
          </p:cNvPr>
          <p:cNvSpPr txBox="1"/>
          <p:nvPr/>
        </p:nvSpPr>
        <p:spPr>
          <a:xfrm>
            <a:off x="432262" y="2876204"/>
            <a:ext cx="10972800" cy="2308324"/>
          </a:xfrm>
          <a:prstGeom prst="rect">
            <a:avLst/>
          </a:prstGeom>
          <a:noFill/>
        </p:spPr>
        <p:txBody>
          <a:bodyPr wrap="square" rtlCol="0">
            <a:spAutoFit/>
          </a:bodyPr>
          <a:lstStyle/>
          <a:p>
            <a:r>
              <a:rPr lang="en-US" dirty="0"/>
              <a:t>Notice how their order is reversed.</a:t>
            </a:r>
          </a:p>
          <a:p>
            <a:endParaRPr lang="en-US" dirty="0"/>
          </a:p>
          <a:p>
            <a:r>
              <a:rPr lang="en-US" dirty="0"/>
              <a:t>We can pop each item 1-by-1 from stack1 to stack2 until we get to a.</a:t>
            </a:r>
          </a:p>
          <a:p>
            <a:endParaRPr lang="en-US" dirty="0"/>
          </a:p>
          <a:p>
            <a:r>
              <a:rPr lang="en-US" dirty="0"/>
              <a:t>We could return a immediately, but what if our next operation was to enqueue a new item d? Where would we put d? d should get dequeued after c, so it makes sense to put them next to each-other . . . but c is at the bottom of stack2.</a:t>
            </a:r>
          </a:p>
          <a:p>
            <a:endParaRPr lang="en-US" dirty="0"/>
          </a:p>
        </p:txBody>
      </p:sp>
    </p:spTree>
    <p:extLst>
      <p:ext uri="{BB962C8B-B14F-4D97-AF65-F5344CB8AC3E}">
        <p14:creationId xmlns:p14="http://schemas.microsoft.com/office/powerpoint/2010/main" val="24521264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3">
            <a:hlinkClick r:id="" action="ppaction://media"/>
            <a:extLst>
              <a:ext uri="{FF2B5EF4-FFF2-40B4-BE49-F238E27FC236}">
                <a16:creationId xmlns:a16="http://schemas.microsoft.com/office/drawing/2014/main" id="{196B1C85-4EF8-4089-A9EF-61F00E37B8F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45670" y="324716"/>
            <a:ext cx="2057400" cy="1885950"/>
          </a:xfrm>
          <a:prstGeom prst="rect">
            <a:avLst/>
          </a:prstGeom>
        </p:spPr>
      </p:pic>
      <p:sp>
        <p:nvSpPr>
          <p:cNvPr id="5" name="TextBox 4">
            <a:extLst>
              <a:ext uri="{FF2B5EF4-FFF2-40B4-BE49-F238E27FC236}">
                <a16:creationId xmlns:a16="http://schemas.microsoft.com/office/drawing/2014/main" id="{C97F93BF-1940-4DD8-B741-41088B5DF4E9}"/>
              </a:ext>
            </a:extLst>
          </p:cNvPr>
          <p:cNvSpPr txBox="1"/>
          <p:nvPr/>
        </p:nvSpPr>
        <p:spPr>
          <a:xfrm>
            <a:off x="345670" y="2419523"/>
            <a:ext cx="9213966" cy="923330"/>
          </a:xfrm>
          <a:prstGeom prst="rect">
            <a:avLst/>
          </a:prstGeom>
          <a:noFill/>
        </p:spPr>
        <p:txBody>
          <a:bodyPr wrap="square" rtlCol="0">
            <a:spAutoFit/>
          </a:bodyPr>
          <a:lstStyle/>
          <a:p>
            <a:r>
              <a:rPr lang="en-US" dirty="0"/>
              <a:t>Let's try moving the other items back onto stack1 before returning. This will restore the ordering from before the dequeue, with a now gone. So if we enqueue d next, it ends up on top of c, which seems right.</a:t>
            </a:r>
          </a:p>
        </p:txBody>
      </p:sp>
      <p:pic>
        <p:nvPicPr>
          <p:cNvPr id="6" name="Screen Recording 5">
            <a:hlinkClick r:id="" action="ppaction://media"/>
            <a:extLst>
              <a:ext uri="{FF2B5EF4-FFF2-40B4-BE49-F238E27FC236}">
                <a16:creationId xmlns:a16="http://schemas.microsoft.com/office/drawing/2014/main" id="{1E1E5779-615D-4752-8609-7CC8B544AC06}"/>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345670" y="3551710"/>
            <a:ext cx="2057400" cy="1885950"/>
          </a:xfrm>
          <a:prstGeom prst="rect">
            <a:avLst/>
          </a:prstGeom>
        </p:spPr>
      </p:pic>
    </p:spTree>
    <p:extLst>
      <p:ext uri="{BB962C8B-B14F-4D97-AF65-F5344CB8AC3E}">
        <p14:creationId xmlns:p14="http://schemas.microsoft.com/office/powerpoint/2010/main" val="34540162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0BA3723-5BB5-4737-BB7F-FBE7A2D4333A}"/>
              </a:ext>
            </a:extLst>
          </p:cNvPr>
          <p:cNvSpPr/>
          <p:nvPr/>
        </p:nvSpPr>
        <p:spPr>
          <a:xfrm>
            <a:off x="166255" y="130707"/>
            <a:ext cx="11770822" cy="4524315"/>
          </a:xfrm>
          <a:prstGeom prst="rect">
            <a:avLst/>
          </a:prstGeom>
        </p:spPr>
        <p:txBody>
          <a:bodyPr wrap="square">
            <a:spAutoFit/>
          </a:bodyPr>
          <a:lstStyle/>
          <a:p>
            <a:r>
              <a:rPr lang="en-US" b="0" i="0" dirty="0">
                <a:solidFill>
                  <a:srgbClr val="555555"/>
                </a:solidFill>
                <a:effectLst/>
                <a:latin typeface="Lora"/>
              </a:rPr>
              <a:t>So we're basically storing everything in </a:t>
            </a:r>
            <a:r>
              <a:rPr lang="en-US" b="0" i="0" dirty="0">
                <a:solidFill>
                  <a:srgbClr val="555555"/>
                </a:solidFill>
                <a:effectLst/>
                <a:latin typeface="Inconsolata"/>
              </a:rPr>
              <a:t>stack1</a:t>
            </a:r>
            <a:r>
              <a:rPr lang="en-US" b="0" i="0" dirty="0">
                <a:solidFill>
                  <a:srgbClr val="555555"/>
                </a:solidFill>
                <a:effectLst/>
                <a:latin typeface="Lora"/>
              </a:rPr>
              <a:t>, using </a:t>
            </a:r>
            <a:r>
              <a:rPr lang="en-US" b="0" i="0" dirty="0">
                <a:solidFill>
                  <a:srgbClr val="555555"/>
                </a:solidFill>
                <a:effectLst/>
                <a:latin typeface="Inconsolata"/>
              </a:rPr>
              <a:t>stack2</a:t>
            </a:r>
            <a:r>
              <a:rPr lang="en-US" b="0" i="0" dirty="0">
                <a:solidFill>
                  <a:srgbClr val="555555"/>
                </a:solidFill>
                <a:effectLst/>
                <a:latin typeface="Lora"/>
              </a:rPr>
              <a:t> only for temporarily "flipping" all of our items during a dequeue to get the bottom (oldest) element.</a:t>
            </a:r>
          </a:p>
          <a:p>
            <a:endParaRPr lang="en-US" b="0" i="0" dirty="0">
              <a:solidFill>
                <a:srgbClr val="555555"/>
              </a:solidFill>
              <a:effectLst/>
              <a:latin typeface="Lora"/>
            </a:endParaRPr>
          </a:p>
          <a:p>
            <a:r>
              <a:rPr lang="en-US" b="0" i="0" dirty="0">
                <a:solidFill>
                  <a:srgbClr val="555555"/>
                </a:solidFill>
                <a:effectLst/>
                <a:latin typeface="Lora"/>
              </a:rPr>
              <a:t>This is a complete solution. But we can do better.</a:t>
            </a:r>
          </a:p>
          <a:p>
            <a:endParaRPr lang="en-US" b="0" i="0" dirty="0">
              <a:solidFill>
                <a:srgbClr val="555555"/>
              </a:solidFill>
              <a:effectLst/>
              <a:latin typeface="Lora"/>
            </a:endParaRPr>
          </a:p>
          <a:p>
            <a:r>
              <a:rPr lang="en-US" b="0" i="0" dirty="0">
                <a:solidFill>
                  <a:srgbClr val="555555"/>
                </a:solidFill>
                <a:effectLst/>
                <a:latin typeface="Lora"/>
              </a:rPr>
              <a:t>What's our time complexity for </a:t>
            </a:r>
            <a:r>
              <a:rPr lang="en-US" b="0" i="0" dirty="0">
                <a:solidFill>
                  <a:srgbClr val="555555"/>
                </a:solidFill>
                <a:effectLst/>
                <a:latin typeface="KaTeX_Main"/>
              </a:rPr>
              <a:t>m</a:t>
            </a:r>
            <a:r>
              <a:rPr lang="en-US" b="0" i="1" dirty="0">
                <a:solidFill>
                  <a:srgbClr val="555555"/>
                </a:solidFill>
                <a:effectLst/>
                <a:latin typeface="KaTeX_Math"/>
              </a:rPr>
              <a:t>m</a:t>
            </a:r>
            <a:r>
              <a:rPr lang="en-US" b="0" i="0" dirty="0">
                <a:solidFill>
                  <a:srgbClr val="555555"/>
                </a:solidFill>
                <a:effectLst/>
                <a:latin typeface="Lora"/>
              </a:rPr>
              <a:t> operations? At any given point we have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items inside our data structure, and if we dequeue we have to move all of them from </a:t>
            </a:r>
            <a:r>
              <a:rPr lang="en-US" b="0" i="0" dirty="0">
                <a:solidFill>
                  <a:srgbClr val="555555"/>
                </a:solidFill>
                <a:effectLst/>
                <a:latin typeface="Inconsolata"/>
              </a:rPr>
              <a:t>stack1</a:t>
            </a:r>
            <a:r>
              <a:rPr lang="en-US" b="0" i="0" dirty="0">
                <a:solidFill>
                  <a:srgbClr val="555555"/>
                </a:solidFill>
                <a:effectLst/>
                <a:latin typeface="Lora"/>
              </a:rPr>
              <a:t> to </a:t>
            </a:r>
            <a:r>
              <a:rPr lang="en-US" b="0" i="0" dirty="0">
                <a:solidFill>
                  <a:srgbClr val="555555"/>
                </a:solidFill>
                <a:effectLst/>
                <a:latin typeface="Inconsolata"/>
              </a:rPr>
              <a:t>stack2</a:t>
            </a:r>
            <a:r>
              <a:rPr lang="en-US" b="0" i="0" dirty="0">
                <a:solidFill>
                  <a:srgbClr val="555555"/>
                </a:solidFill>
                <a:effectLst/>
                <a:latin typeface="Lora"/>
              </a:rPr>
              <a:t> and back again. One dequeue operation thus costs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The number of dequeues is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so our worst-case runtime for these </a:t>
            </a:r>
            <a:r>
              <a:rPr lang="en-US" b="0" i="0" dirty="0">
                <a:solidFill>
                  <a:srgbClr val="555555"/>
                </a:solidFill>
                <a:effectLst/>
                <a:latin typeface="KaTeX_Main"/>
              </a:rPr>
              <a:t>m</a:t>
            </a:r>
            <a:r>
              <a:rPr lang="en-US" b="0" i="1" dirty="0">
                <a:solidFill>
                  <a:srgbClr val="555555"/>
                </a:solidFill>
                <a:effectLst/>
                <a:latin typeface="KaTeX_Math"/>
              </a:rPr>
              <a:t>m</a:t>
            </a:r>
            <a:r>
              <a:rPr lang="en-US" b="0" i="0" dirty="0">
                <a:solidFill>
                  <a:srgbClr val="555555"/>
                </a:solidFill>
                <a:effectLst/>
                <a:latin typeface="Lora"/>
              </a:rPr>
              <a:t> operations is </a:t>
            </a:r>
            <a:r>
              <a:rPr lang="en-US" b="0" i="0" dirty="0">
                <a:solidFill>
                  <a:srgbClr val="555555"/>
                </a:solidFill>
                <a:effectLst/>
                <a:latin typeface="KaTeX_Main"/>
              </a:rPr>
              <a:t>O(m^2)</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​2​​)</a:t>
            </a:r>
            <a:r>
              <a:rPr lang="en-US" b="0" i="0" dirty="0">
                <a:solidFill>
                  <a:srgbClr val="555555"/>
                </a:solidFill>
                <a:effectLst/>
                <a:latin typeface="Lora"/>
              </a:rPr>
              <a:t>.</a:t>
            </a:r>
          </a:p>
          <a:p>
            <a:endParaRPr lang="en-US" b="0" i="0" dirty="0">
              <a:solidFill>
                <a:srgbClr val="555555"/>
              </a:solidFill>
              <a:effectLst/>
              <a:latin typeface="Lora"/>
            </a:endParaRPr>
          </a:p>
          <a:p>
            <a:r>
              <a:rPr lang="en-US" b="0" i="0" dirty="0">
                <a:solidFill>
                  <a:srgbClr val="555555"/>
                </a:solidFill>
                <a:effectLst/>
                <a:latin typeface="Lora"/>
              </a:rPr>
              <a:t>Not convinced we can have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dequeues and also have each one deal with </a:t>
            </a:r>
            <a:r>
              <a:rPr lang="en-US" b="0" i="0" dirty="0">
                <a:solidFill>
                  <a:srgbClr val="555555"/>
                </a:solidFill>
                <a:effectLst/>
                <a:latin typeface="KaTeX_Main"/>
              </a:rPr>
              <a:t>O(m)</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a:t>
            </a:r>
            <a:r>
              <a:rPr lang="en-US" b="0" i="0" dirty="0">
                <a:solidFill>
                  <a:srgbClr val="555555"/>
                </a:solidFill>
                <a:effectLst/>
                <a:latin typeface="Lora"/>
              </a:rPr>
              <a:t> items in the data structure? What if our first </a:t>
            </a:r>
            <a:r>
              <a:rPr lang="en-US" b="0" i="0" dirty="0">
                <a:solidFill>
                  <a:srgbClr val="555555"/>
                </a:solidFill>
                <a:effectLst/>
                <a:latin typeface="KaTeX_Main"/>
              </a:rPr>
              <a:t>.5m.5</a:t>
            </a:r>
            <a:r>
              <a:rPr lang="en-US" b="0" i="1" dirty="0">
                <a:solidFill>
                  <a:srgbClr val="555555"/>
                </a:solidFill>
                <a:effectLst/>
                <a:latin typeface="KaTeX_Math"/>
              </a:rPr>
              <a:t>m</a:t>
            </a:r>
            <a:r>
              <a:rPr lang="en-US" b="0" i="0" dirty="0">
                <a:solidFill>
                  <a:srgbClr val="555555"/>
                </a:solidFill>
                <a:effectLst/>
                <a:latin typeface="Lora"/>
              </a:rPr>
              <a:t> operations are enqueues, and the second </a:t>
            </a:r>
            <a:r>
              <a:rPr lang="en-US" b="0" i="0" dirty="0">
                <a:solidFill>
                  <a:srgbClr val="555555"/>
                </a:solidFill>
                <a:effectLst/>
                <a:latin typeface="KaTeX_Main"/>
              </a:rPr>
              <a:t>.5m.5</a:t>
            </a:r>
            <a:r>
              <a:rPr lang="en-US" b="0" i="1" dirty="0">
                <a:solidFill>
                  <a:srgbClr val="555555"/>
                </a:solidFill>
                <a:effectLst/>
                <a:latin typeface="KaTeX_Math"/>
              </a:rPr>
              <a:t>m</a:t>
            </a:r>
            <a:r>
              <a:rPr lang="en-US" b="0" i="0" dirty="0">
                <a:solidFill>
                  <a:srgbClr val="555555"/>
                </a:solidFill>
                <a:effectLst/>
                <a:latin typeface="Lora"/>
              </a:rPr>
              <a:t> are alternating enqueues and dequeues. For each of our </a:t>
            </a:r>
            <a:r>
              <a:rPr lang="en-US" b="0" i="0" dirty="0">
                <a:solidFill>
                  <a:srgbClr val="555555"/>
                </a:solidFill>
                <a:effectLst/>
                <a:latin typeface="KaTeX_Main"/>
              </a:rPr>
              <a:t>.25m.25</a:t>
            </a:r>
            <a:r>
              <a:rPr lang="en-US" b="0" i="1" dirty="0">
                <a:solidFill>
                  <a:srgbClr val="555555"/>
                </a:solidFill>
                <a:effectLst/>
                <a:latin typeface="KaTeX_Math"/>
              </a:rPr>
              <a:t>m</a:t>
            </a:r>
            <a:r>
              <a:rPr lang="en-US" b="0" i="0" dirty="0">
                <a:solidFill>
                  <a:srgbClr val="555555"/>
                </a:solidFill>
                <a:effectLst/>
                <a:latin typeface="Lora"/>
              </a:rPr>
              <a:t> dequeues, we have </a:t>
            </a:r>
            <a:r>
              <a:rPr lang="en-US" b="0" i="0" dirty="0">
                <a:solidFill>
                  <a:srgbClr val="555555"/>
                </a:solidFill>
                <a:effectLst/>
                <a:latin typeface="KaTeX_Main"/>
              </a:rPr>
              <a:t>.5m.5</a:t>
            </a:r>
            <a:r>
              <a:rPr lang="en-US" b="0" i="1" dirty="0">
                <a:solidFill>
                  <a:srgbClr val="555555"/>
                </a:solidFill>
                <a:effectLst/>
                <a:latin typeface="KaTeX_Math"/>
              </a:rPr>
              <a:t>m</a:t>
            </a:r>
            <a:r>
              <a:rPr lang="en-US" b="0" i="0" dirty="0">
                <a:solidFill>
                  <a:srgbClr val="555555"/>
                </a:solidFill>
                <a:effectLst/>
                <a:latin typeface="Lora"/>
              </a:rPr>
              <a:t> items in the data structure.</a:t>
            </a:r>
          </a:p>
          <a:p>
            <a:endParaRPr lang="en-US" b="0" i="0" dirty="0">
              <a:solidFill>
                <a:srgbClr val="555555"/>
              </a:solidFill>
              <a:effectLst/>
              <a:latin typeface="Lora"/>
            </a:endParaRPr>
          </a:p>
          <a:p>
            <a:r>
              <a:rPr lang="en-US" b="0" i="0" dirty="0">
                <a:solidFill>
                  <a:srgbClr val="555555"/>
                </a:solidFill>
                <a:effectLst/>
                <a:latin typeface="Lora"/>
              </a:rPr>
              <a:t>We can do better than this </a:t>
            </a:r>
            <a:r>
              <a:rPr lang="en-US" b="0" i="0" dirty="0">
                <a:solidFill>
                  <a:srgbClr val="555555"/>
                </a:solidFill>
                <a:effectLst/>
                <a:latin typeface="KaTeX_Main"/>
              </a:rPr>
              <a:t>O(m^2)</a:t>
            </a:r>
            <a:r>
              <a:rPr lang="en-US" b="0" i="1" dirty="0">
                <a:solidFill>
                  <a:srgbClr val="555555"/>
                </a:solidFill>
                <a:effectLst/>
                <a:latin typeface="KaTeX_Math"/>
              </a:rPr>
              <a:t>O</a:t>
            </a:r>
            <a:r>
              <a:rPr lang="en-US" b="0" i="0" dirty="0">
                <a:solidFill>
                  <a:srgbClr val="555555"/>
                </a:solidFill>
                <a:effectLst/>
                <a:latin typeface="KaTeX_Main"/>
              </a:rPr>
              <a:t>(</a:t>
            </a:r>
            <a:r>
              <a:rPr lang="en-US" b="0" i="1" dirty="0">
                <a:solidFill>
                  <a:srgbClr val="555555"/>
                </a:solidFill>
                <a:effectLst/>
                <a:latin typeface="KaTeX_Math"/>
              </a:rPr>
              <a:t>m</a:t>
            </a:r>
            <a:r>
              <a:rPr lang="en-US" b="0" i="0" dirty="0">
                <a:solidFill>
                  <a:srgbClr val="555555"/>
                </a:solidFill>
                <a:effectLst/>
                <a:latin typeface="KaTeX_Main"/>
              </a:rPr>
              <a:t>​2​​)</a:t>
            </a:r>
            <a:r>
              <a:rPr lang="en-US" b="0" i="0" dirty="0">
                <a:solidFill>
                  <a:srgbClr val="555555"/>
                </a:solidFill>
                <a:effectLst/>
                <a:latin typeface="Lora"/>
              </a:rPr>
              <a:t> runtime.</a:t>
            </a:r>
          </a:p>
          <a:p>
            <a:endParaRPr lang="en-US" b="0" i="0" dirty="0">
              <a:solidFill>
                <a:srgbClr val="555555"/>
              </a:solidFill>
              <a:effectLst/>
              <a:latin typeface="Lora"/>
            </a:endParaRPr>
          </a:p>
          <a:p>
            <a:r>
              <a:rPr lang="en-US" b="0" i="0" dirty="0">
                <a:solidFill>
                  <a:srgbClr val="555555"/>
                </a:solidFill>
                <a:effectLst/>
                <a:latin typeface="Lora"/>
              </a:rPr>
              <a:t>What if we didn't move things back to </a:t>
            </a:r>
            <a:r>
              <a:rPr lang="en-US" b="0" i="0" dirty="0">
                <a:solidFill>
                  <a:srgbClr val="555555"/>
                </a:solidFill>
                <a:effectLst/>
                <a:latin typeface="Inconsolata"/>
              </a:rPr>
              <a:t>stack1</a:t>
            </a:r>
            <a:r>
              <a:rPr lang="en-US" b="0" i="0" dirty="0">
                <a:solidFill>
                  <a:srgbClr val="555555"/>
                </a:solidFill>
                <a:effectLst/>
                <a:latin typeface="Lora"/>
              </a:rPr>
              <a:t> after putting them on </a:t>
            </a:r>
            <a:r>
              <a:rPr lang="en-US" b="0" i="0" dirty="0">
                <a:solidFill>
                  <a:srgbClr val="555555"/>
                </a:solidFill>
                <a:effectLst/>
                <a:latin typeface="Inconsolata"/>
              </a:rPr>
              <a:t>stack2</a:t>
            </a:r>
            <a:r>
              <a:rPr lang="en-US" b="0" i="0" dirty="0">
                <a:solidFill>
                  <a:srgbClr val="555555"/>
                </a:solidFill>
                <a:effectLst/>
                <a:latin typeface="Lora"/>
              </a:rPr>
              <a:t>?</a:t>
            </a:r>
          </a:p>
        </p:txBody>
      </p:sp>
    </p:spTree>
    <p:extLst>
      <p:ext uri="{BB962C8B-B14F-4D97-AF65-F5344CB8AC3E}">
        <p14:creationId xmlns:p14="http://schemas.microsoft.com/office/powerpoint/2010/main" val="1844211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ACE17F-EA10-4AF1-AC87-6223F7585560}"/>
              </a:ext>
            </a:extLst>
          </p:cNvPr>
          <p:cNvSpPr/>
          <p:nvPr/>
        </p:nvSpPr>
        <p:spPr>
          <a:xfrm>
            <a:off x="182879" y="299258"/>
            <a:ext cx="11720945" cy="2862322"/>
          </a:xfrm>
          <a:prstGeom prst="rect">
            <a:avLst/>
          </a:prstGeom>
        </p:spPr>
        <p:txBody>
          <a:bodyPr wrap="square">
            <a:spAutoFit/>
          </a:bodyPr>
          <a:lstStyle/>
          <a:p>
            <a:r>
              <a:rPr lang="en-US" b="1" i="0" dirty="0">
                <a:solidFill>
                  <a:srgbClr val="555555"/>
                </a:solidFill>
                <a:effectLst/>
                <a:latin typeface="Open Sans"/>
              </a:rPr>
              <a:t>Solution</a:t>
            </a:r>
          </a:p>
          <a:p>
            <a:r>
              <a:rPr lang="en-US" b="0" i="0" dirty="0">
                <a:solidFill>
                  <a:srgbClr val="555555"/>
                </a:solidFill>
                <a:effectLst/>
                <a:latin typeface="Lora"/>
              </a:rPr>
              <a:t>Let's call our stacks </a:t>
            </a:r>
            <a:r>
              <a:rPr lang="en-US" b="0" i="0" dirty="0" err="1">
                <a:solidFill>
                  <a:srgbClr val="555555"/>
                </a:solidFill>
                <a:effectLst/>
                <a:latin typeface="Inconsolata"/>
              </a:rPr>
              <a:t>inStack</a:t>
            </a:r>
            <a:r>
              <a:rPr lang="en-US" b="0" i="0" dirty="0">
                <a:solidFill>
                  <a:srgbClr val="555555"/>
                </a:solidFill>
                <a:effectLst/>
                <a:latin typeface="Lora"/>
              </a:rPr>
              <a:t> and </a:t>
            </a:r>
            <a:r>
              <a:rPr lang="en-US" b="0" i="0" dirty="0" err="1">
                <a:solidFill>
                  <a:srgbClr val="555555"/>
                </a:solidFill>
                <a:effectLst/>
                <a:latin typeface="Inconsolata"/>
              </a:rPr>
              <a:t>outStack</a:t>
            </a:r>
            <a:r>
              <a:rPr lang="en-US" b="0" i="0" dirty="0">
                <a:solidFill>
                  <a:srgbClr val="555555"/>
                </a:solidFill>
                <a:effectLst/>
                <a:latin typeface="Lora"/>
              </a:rPr>
              <a:t>.</a:t>
            </a:r>
          </a:p>
          <a:p>
            <a:endParaRPr lang="en-US" b="0" i="0" dirty="0">
              <a:solidFill>
                <a:srgbClr val="555555"/>
              </a:solidFill>
              <a:effectLst/>
              <a:latin typeface="Lora"/>
            </a:endParaRPr>
          </a:p>
          <a:p>
            <a:r>
              <a:rPr lang="en-US" b="1" i="0" dirty="0">
                <a:solidFill>
                  <a:srgbClr val="555555"/>
                </a:solidFill>
                <a:effectLst/>
                <a:latin typeface="Open Sans"/>
              </a:rPr>
              <a:t>For enqueue</a:t>
            </a:r>
            <a:r>
              <a:rPr lang="en-US" b="0" i="0" dirty="0">
                <a:solidFill>
                  <a:srgbClr val="555555"/>
                </a:solidFill>
                <a:effectLst/>
                <a:latin typeface="Lora"/>
              </a:rPr>
              <a:t>, we simply push the enqueued item onto </a:t>
            </a:r>
            <a:r>
              <a:rPr lang="en-US" b="0" i="0" dirty="0" err="1">
                <a:solidFill>
                  <a:srgbClr val="555555"/>
                </a:solidFill>
                <a:effectLst/>
                <a:latin typeface="Inconsolata"/>
              </a:rPr>
              <a:t>inStack</a:t>
            </a:r>
            <a:r>
              <a:rPr lang="en-US" b="0" i="0" dirty="0">
                <a:solidFill>
                  <a:srgbClr val="555555"/>
                </a:solidFill>
                <a:effectLst/>
                <a:latin typeface="Lora"/>
              </a:rPr>
              <a:t>.</a:t>
            </a:r>
          </a:p>
          <a:p>
            <a:endParaRPr lang="en-US" b="0" i="0" dirty="0">
              <a:solidFill>
                <a:srgbClr val="555555"/>
              </a:solidFill>
              <a:effectLst/>
              <a:latin typeface="Lora"/>
            </a:endParaRPr>
          </a:p>
          <a:p>
            <a:r>
              <a:rPr lang="en-US" b="1" i="0" dirty="0">
                <a:solidFill>
                  <a:srgbClr val="555555"/>
                </a:solidFill>
                <a:effectLst/>
                <a:latin typeface="Open Sans"/>
              </a:rPr>
              <a:t>For dequeue on an empty </a:t>
            </a:r>
            <a:r>
              <a:rPr lang="en-US" b="1" i="0" dirty="0" err="1">
                <a:solidFill>
                  <a:srgbClr val="555555"/>
                </a:solidFill>
                <a:effectLst/>
                <a:latin typeface="Inconsolata"/>
              </a:rPr>
              <a:t>outStack</a:t>
            </a:r>
            <a:r>
              <a:rPr lang="en-US" b="0" i="0" dirty="0">
                <a:solidFill>
                  <a:srgbClr val="555555"/>
                </a:solidFill>
                <a:effectLst/>
                <a:latin typeface="Lora"/>
              </a:rPr>
              <a:t>, the oldest item is at the bottom of </a:t>
            </a:r>
            <a:r>
              <a:rPr lang="en-US" b="0" i="0" dirty="0" err="1">
                <a:solidFill>
                  <a:srgbClr val="555555"/>
                </a:solidFill>
                <a:effectLst/>
                <a:latin typeface="Inconsolata"/>
              </a:rPr>
              <a:t>inStack</a:t>
            </a:r>
            <a:r>
              <a:rPr lang="en-US" b="0" i="0" dirty="0">
                <a:solidFill>
                  <a:srgbClr val="555555"/>
                </a:solidFill>
                <a:effectLst/>
                <a:latin typeface="Lora"/>
              </a:rPr>
              <a:t>. So we dig to the bottom of </a:t>
            </a:r>
            <a:r>
              <a:rPr lang="en-US" b="0" i="0" dirty="0" err="1">
                <a:solidFill>
                  <a:srgbClr val="555555"/>
                </a:solidFill>
                <a:effectLst/>
                <a:latin typeface="Inconsolata"/>
              </a:rPr>
              <a:t>inStack</a:t>
            </a:r>
            <a:r>
              <a:rPr lang="en-US" b="0" i="0" dirty="0">
                <a:solidFill>
                  <a:srgbClr val="555555"/>
                </a:solidFill>
                <a:effectLst/>
                <a:latin typeface="Lora"/>
              </a:rPr>
              <a:t> by pushing each item one-by-one onto </a:t>
            </a:r>
            <a:r>
              <a:rPr lang="en-US" b="0" i="0" dirty="0" err="1">
                <a:solidFill>
                  <a:srgbClr val="555555"/>
                </a:solidFill>
                <a:effectLst/>
                <a:latin typeface="Inconsolata"/>
              </a:rPr>
              <a:t>outStack</a:t>
            </a:r>
            <a:r>
              <a:rPr lang="en-US" b="0" i="0" dirty="0">
                <a:solidFill>
                  <a:srgbClr val="555555"/>
                </a:solidFill>
                <a:effectLst/>
                <a:latin typeface="Lora"/>
              </a:rPr>
              <a:t> until we reach the bottom item, which we return.</a:t>
            </a:r>
          </a:p>
          <a:p>
            <a:r>
              <a:rPr lang="en-US" b="0" i="0" dirty="0">
                <a:solidFill>
                  <a:srgbClr val="555555"/>
                </a:solidFill>
                <a:effectLst/>
                <a:latin typeface="Lora"/>
              </a:rPr>
              <a:t>After moving everything from </a:t>
            </a:r>
            <a:r>
              <a:rPr lang="en-US" b="0" i="0" dirty="0" err="1">
                <a:solidFill>
                  <a:srgbClr val="555555"/>
                </a:solidFill>
                <a:effectLst/>
                <a:latin typeface="Inconsolata"/>
              </a:rPr>
              <a:t>inStack</a:t>
            </a:r>
            <a:r>
              <a:rPr lang="en-US" b="0" i="0" dirty="0">
                <a:solidFill>
                  <a:srgbClr val="555555"/>
                </a:solidFill>
                <a:effectLst/>
                <a:latin typeface="Lora"/>
              </a:rPr>
              <a:t> to </a:t>
            </a:r>
            <a:r>
              <a:rPr lang="en-US" b="0" i="0" dirty="0" err="1">
                <a:solidFill>
                  <a:srgbClr val="555555"/>
                </a:solidFill>
                <a:effectLst/>
                <a:latin typeface="Inconsolata"/>
              </a:rPr>
              <a:t>outStack</a:t>
            </a:r>
            <a:r>
              <a:rPr lang="en-US" b="0" i="0" dirty="0">
                <a:solidFill>
                  <a:srgbClr val="555555"/>
                </a:solidFill>
                <a:effectLst/>
                <a:latin typeface="Lora"/>
              </a:rPr>
              <a:t>, the item that was enqueued the </a:t>
            </a:r>
            <a:r>
              <a:rPr lang="en-US" b="0" i="1" dirty="0">
                <a:solidFill>
                  <a:srgbClr val="555555"/>
                </a:solidFill>
                <a:effectLst/>
                <a:latin typeface="Lora"/>
              </a:rPr>
              <a:t>2nd</a:t>
            </a:r>
            <a:r>
              <a:rPr lang="en-US" b="0" i="0" dirty="0">
                <a:solidFill>
                  <a:srgbClr val="555555"/>
                </a:solidFill>
                <a:effectLst/>
                <a:latin typeface="Lora"/>
              </a:rPr>
              <a:t> longest ago (after the item we just returned) is at the top of </a:t>
            </a:r>
            <a:r>
              <a:rPr lang="en-US" b="0" i="0" dirty="0" err="1">
                <a:solidFill>
                  <a:srgbClr val="555555"/>
                </a:solidFill>
                <a:effectLst/>
                <a:latin typeface="Inconsolata"/>
              </a:rPr>
              <a:t>outStack</a:t>
            </a:r>
            <a:r>
              <a:rPr lang="en-US" b="0" i="0" dirty="0">
                <a:solidFill>
                  <a:srgbClr val="555555"/>
                </a:solidFill>
                <a:effectLst/>
                <a:latin typeface="Lora"/>
              </a:rPr>
              <a:t>, the item enqueued </a:t>
            </a:r>
            <a:r>
              <a:rPr lang="en-US" b="0" i="1" dirty="0">
                <a:solidFill>
                  <a:srgbClr val="555555"/>
                </a:solidFill>
                <a:effectLst/>
                <a:latin typeface="Lora"/>
              </a:rPr>
              <a:t>3rd</a:t>
            </a:r>
            <a:r>
              <a:rPr lang="en-US" b="0" i="0" dirty="0">
                <a:solidFill>
                  <a:srgbClr val="555555"/>
                </a:solidFill>
                <a:effectLst/>
                <a:latin typeface="Lora"/>
              </a:rPr>
              <a:t> longest ago is just below it, etc. </a:t>
            </a:r>
            <a:r>
              <a:rPr lang="en-US" b="1" i="0" dirty="0">
                <a:solidFill>
                  <a:srgbClr val="555555"/>
                </a:solidFill>
                <a:effectLst/>
                <a:latin typeface="Open Sans"/>
              </a:rPr>
              <a:t>So to dequeue on a non-empty </a:t>
            </a:r>
            <a:r>
              <a:rPr lang="en-US" b="1" i="0" dirty="0" err="1">
                <a:solidFill>
                  <a:srgbClr val="555555"/>
                </a:solidFill>
                <a:effectLst/>
                <a:latin typeface="Inconsolata"/>
              </a:rPr>
              <a:t>outStack</a:t>
            </a:r>
            <a:r>
              <a:rPr lang="en-US" b="0" i="0" dirty="0">
                <a:solidFill>
                  <a:srgbClr val="555555"/>
                </a:solidFill>
                <a:effectLst/>
                <a:latin typeface="Lora"/>
              </a:rPr>
              <a:t>, we simply return the top item from </a:t>
            </a:r>
            <a:r>
              <a:rPr lang="en-US" b="0" i="0" dirty="0" err="1">
                <a:solidFill>
                  <a:srgbClr val="555555"/>
                </a:solidFill>
                <a:effectLst/>
                <a:latin typeface="Inconsolata"/>
              </a:rPr>
              <a:t>outStack</a:t>
            </a:r>
            <a:r>
              <a:rPr lang="en-US" b="0" i="0" dirty="0">
                <a:solidFill>
                  <a:srgbClr val="555555"/>
                </a:solidFill>
                <a:effectLst/>
                <a:latin typeface="Lora"/>
              </a:rPr>
              <a:t>.</a:t>
            </a:r>
          </a:p>
        </p:txBody>
      </p:sp>
      <p:pic>
        <p:nvPicPr>
          <p:cNvPr id="5" name="Screen Recording 4">
            <a:hlinkClick r:id="" action="ppaction://media"/>
            <a:extLst>
              <a:ext uri="{FF2B5EF4-FFF2-40B4-BE49-F238E27FC236}">
                <a16:creationId xmlns:a16="http://schemas.microsoft.com/office/drawing/2014/main" id="{ED448345-18C5-47D0-99A3-5C56C4DA86A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2879" y="3350549"/>
            <a:ext cx="2057400" cy="1885950"/>
          </a:xfrm>
          <a:prstGeom prst="rect">
            <a:avLst/>
          </a:prstGeom>
        </p:spPr>
      </p:pic>
    </p:spTree>
    <p:extLst>
      <p:ext uri="{BB962C8B-B14F-4D97-AF65-F5344CB8AC3E}">
        <p14:creationId xmlns:p14="http://schemas.microsoft.com/office/powerpoint/2010/main" val="15115693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1D4C686-5F02-4C1F-998F-54B622C0C94D}"/>
              </a:ext>
            </a:extLst>
          </p:cNvPr>
          <p:cNvSpPr/>
          <p:nvPr/>
        </p:nvSpPr>
        <p:spPr>
          <a:xfrm>
            <a:off x="448886" y="410190"/>
            <a:ext cx="11055927" cy="6001643"/>
          </a:xfrm>
          <a:prstGeom prst="rect">
            <a:avLst/>
          </a:prstGeom>
        </p:spPr>
        <p:txBody>
          <a:bodyPr wrap="square">
            <a:spAutoFit/>
          </a:bodyPr>
          <a:lstStyle/>
          <a:p>
            <a:r>
              <a:rPr lang="en-US" sz="1200" dirty="0"/>
              <a:t>With that description in mind, let's write some code!</a:t>
            </a:r>
          </a:p>
          <a:p>
            <a:endParaRPr lang="en-US" sz="1200" dirty="0"/>
          </a:p>
          <a:p>
            <a:r>
              <a:rPr lang="en-US" sz="1200" dirty="0"/>
              <a:t>  import </a:t>
            </a:r>
            <a:r>
              <a:rPr lang="en-US" sz="1200" dirty="0" err="1"/>
              <a:t>java.util.NoSuchElementException</a:t>
            </a:r>
            <a:r>
              <a:rPr lang="en-US" sz="1200" dirty="0"/>
              <a:t>;</a:t>
            </a:r>
          </a:p>
          <a:p>
            <a:r>
              <a:rPr lang="en-US" sz="1200" dirty="0"/>
              <a:t>import </a:t>
            </a:r>
            <a:r>
              <a:rPr lang="en-US" sz="1200" dirty="0" err="1"/>
              <a:t>java.util.Stack</a:t>
            </a:r>
            <a:r>
              <a:rPr lang="en-US" sz="1200" dirty="0"/>
              <a:t>;</a:t>
            </a:r>
          </a:p>
          <a:p>
            <a:endParaRPr lang="en-US" sz="1200" dirty="0"/>
          </a:p>
          <a:p>
            <a:r>
              <a:rPr lang="en-US" sz="1200" dirty="0"/>
              <a:t>public class </a:t>
            </a:r>
            <a:r>
              <a:rPr lang="en-US" sz="1200" dirty="0" err="1"/>
              <a:t>QueueTwoStacks</a:t>
            </a:r>
            <a:r>
              <a:rPr lang="en-US" sz="1200" dirty="0"/>
              <a:t> {</a:t>
            </a:r>
          </a:p>
          <a:p>
            <a:endParaRPr lang="en-US" sz="1200" dirty="0"/>
          </a:p>
          <a:p>
            <a:r>
              <a:rPr lang="en-US" sz="1200" dirty="0"/>
              <a:t>    private Stack&lt;Integer&gt; </a:t>
            </a:r>
            <a:r>
              <a:rPr lang="en-US" sz="1200" dirty="0" err="1"/>
              <a:t>inStack</a:t>
            </a:r>
            <a:r>
              <a:rPr lang="en-US" sz="1200" dirty="0"/>
              <a:t> = new Stack&lt;&gt;();</a:t>
            </a:r>
          </a:p>
          <a:p>
            <a:r>
              <a:rPr lang="en-US" sz="1200" dirty="0"/>
              <a:t>    private Stack&lt;Integer&gt; </a:t>
            </a:r>
            <a:r>
              <a:rPr lang="en-US" sz="1200" dirty="0" err="1"/>
              <a:t>outStack</a:t>
            </a:r>
            <a:r>
              <a:rPr lang="en-US" sz="1200" dirty="0"/>
              <a:t> = new Stack&lt;&gt;();</a:t>
            </a:r>
          </a:p>
          <a:p>
            <a:endParaRPr lang="en-US" sz="1200" dirty="0"/>
          </a:p>
          <a:p>
            <a:r>
              <a:rPr lang="en-US" sz="1200" dirty="0"/>
              <a:t>    public void enqueue(</a:t>
            </a:r>
            <a:r>
              <a:rPr lang="en-US" sz="1200" dirty="0" err="1"/>
              <a:t>int</a:t>
            </a:r>
            <a:r>
              <a:rPr lang="en-US" sz="1200" dirty="0"/>
              <a:t> item) {</a:t>
            </a:r>
          </a:p>
          <a:p>
            <a:r>
              <a:rPr lang="en-US" sz="1200" dirty="0"/>
              <a:t>        </a:t>
            </a:r>
            <a:r>
              <a:rPr lang="en-US" sz="1200" dirty="0" err="1"/>
              <a:t>inStack.push</a:t>
            </a:r>
            <a:r>
              <a:rPr lang="en-US" sz="1200" dirty="0"/>
              <a:t>(item);</a:t>
            </a:r>
          </a:p>
          <a:p>
            <a:r>
              <a:rPr lang="en-US" sz="1200" dirty="0"/>
              <a:t>    }</a:t>
            </a:r>
          </a:p>
          <a:p>
            <a:endParaRPr lang="en-US" sz="1200" dirty="0"/>
          </a:p>
          <a:p>
            <a:r>
              <a:rPr lang="en-US" sz="1200" dirty="0"/>
              <a:t>    public </a:t>
            </a:r>
            <a:r>
              <a:rPr lang="en-US" sz="1200" dirty="0" err="1"/>
              <a:t>int</a:t>
            </a:r>
            <a:r>
              <a:rPr lang="en-US" sz="1200" dirty="0"/>
              <a:t> dequeue() {</a:t>
            </a:r>
          </a:p>
          <a:p>
            <a:r>
              <a:rPr lang="en-US" sz="1200" dirty="0"/>
              <a:t>        if (</a:t>
            </a:r>
            <a:r>
              <a:rPr lang="en-US" sz="1200" dirty="0" err="1"/>
              <a:t>outStack.empty</a:t>
            </a:r>
            <a:r>
              <a:rPr lang="en-US" sz="1200" dirty="0"/>
              <a:t>()) {</a:t>
            </a:r>
          </a:p>
          <a:p>
            <a:endParaRPr lang="en-US" sz="1200" dirty="0"/>
          </a:p>
          <a:p>
            <a:r>
              <a:rPr lang="en-US" sz="1200" dirty="0"/>
              <a:t>            // Move items from </a:t>
            </a:r>
            <a:r>
              <a:rPr lang="en-US" sz="1200" dirty="0" err="1"/>
              <a:t>inStack</a:t>
            </a:r>
            <a:r>
              <a:rPr lang="en-US" sz="1200" dirty="0"/>
              <a:t> to </a:t>
            </a:r>
            <a:r>
              <a:rPr lang="en-US" sz="1200" dirty="0" err="1"/>
              <a:t>outStack</a:t>
            </a:r>
            <a:r>
              <a:rPr lang="en-US" sz="1200" dirty="0"/>
              <a:t>, reversing order</a:t>
            </a:r>
          </a:p>
          <a:p>
            <a:r>
              <a:rPr lang="en-US" sz="1200" dirty="0"/>
              <a:t>            while (!</a:t>
            </a:r>
            <a:r>
              <a:rPr lang="en-US" sz="1200" dirty="0" err="1"/>
              <a:t>inStack.empty</a:t>
            </a:r>
            <a:r>
              <a:rPr lang="en-US" sz="1200" dirty="0"/>
              <a:t>()) {</a:t>
            </a:r>
          </a:p>
          <a:p>
            <a:r>
              <a:rPr lang="en-US" sz="1200" dirty="0"/>
              <a:t>                </a:t>
            </a:r>
            <a:r>
              <a:rPr lang="en-US" sz="1200" dirty="0" err="1"/>
              <a:t>int</a:t>
            </a:r>
            <a:r>
              <a:rPr lang="en-US" sz="1200" dirty="0"/>
              <a:t> </a:t>
            </a:r>
            <a:r>
              <a:rPr lang="en-US" sz="1200" dirty="0" err="1"/>
              <a:t>newestInStackItem</a:t>
            </a:r>
            <a:r>
              <a:rPr lang="en-US" sz="1200" dirty="0"/>
              <a:t> = </a:t>
            </a:r>
            <a:r>
              <a:rPr lang="en-US" sz="1200" dirty="0" err="1"/>
              <a:t>inStack.peek</a:t>
            </a:r>
            <a:r>
              <a:rPr lang="en-US" sz="1200" dirty="0"/>
              <a:t>();</a:t>
            </a:r>
          </a:p>
          <a:p>
            <a:r>
              <a:rPr lang="en-US" sz="1200" dirty="0"/>
              <a:t>                </a:t>
            </a:r>
            <a:r>
              <a:rPr lang="en-US" sz="1200" dirty="0" err="1"/>
              <a:t>outStack.push</a:t>
            </a:r>
            <a:r>
              <a:rPr lang="en-US" sz="1200" dirty="0"/>
              <a:t>(</a:t>
            </a:r>
            <a:r>
              <a:rPr lang="en-US" sz="1200" dirty="0" err="1"/>
              <a:t>newestInStackItem</a:t>
            </a:r>
            <a:r>
              <a:rPr lang="en-US" sz="1200" dirty="0"/>
              <a:t>);</a:t>
            </a:r>
          </a:p>
          <a:p>
            <a:r>
              <a:rPr lang="en-US" sz="1200" dirty="0"/>
              <a:t>                </a:t>
            </a:r>
            <a:r>
              <a:rPr lang="en-US" sz="1200" dirty="0" err="1"/>
              <a:t>inStack.pop</a:t>
            </a:r>
            <a:r>
              <a:rPr lang="en-US" sz="1200" dirty="0"/>
              <a:t>();</a:t>
            </a:r>
          </a:p>
          <a:p>
            <a:r>
              <a:rPr lang="en-US" sz="1200" dirty="0"/>
              <a:t>            }</a:t>
            </a:r>
          </a:p>
          <a:p>
            <a:endParaRPr lang="en-US" sz="1200" dirty="0"/>
          </a:p>
          <a:p>
            <a:r>
              <a:rPr lang="en-US" sz="1200" dirty="0"/>
              <a:t>            // If </a:t>
            </a:r>
            <a:r>
              <a:rPr lang="en-US" sz="1200" dirty="0" err="1"/>
              <a:t>outStack</a:t>
            </a:r>
            <a:r>
              <a:rPr lang="en-US" sz="1200" dirty="0"/>
              <a:t> is still empty, raise an error</a:t>
            </a:r>
          </a:p>
          <a:p>
            <a:r>
              <a:rPr lang="en-US" sz="1200" dirty="0"/>
              <a:t>            if (</a:t>
            </a:r>
            <a:r>
              <a:rPr lang="en-US" sz="1200" dirty="0" err="1"/>
              <a:t>outStack.empty</a:t>
            </a:r>
            <a:r>
              <a:rPr lang="en-US" sz="1200" dirty="0"/>
              <a:t>()) {</a:t>
            </a:r>
          </a:p>
          <a:p>
            <a:r>
              <a:rPr lang="en-US" sz="1200" dirty="0"/>
              <a:t>                throw new </a:t>
            </a:r>
            <a:r>
              <a:rPr lang="en-US" sz="1200" dirty="0" err="1"/>
              <a:t>NoSuchElementException</a:t>
            </a:r>
            <a:r>
              <a:rPr lang="en-US" sz="1200" dirty="0"/>
              <a:t>("Can't dequeue from empty queue!");</a:t>
            </a:r>
          </a:p>
          <a:p>
            <a:r>
              <a:rPr lang="en-US" sz="1200" dirty="0"/>
              <a:t>            }</a:t>
            </a:r>
          </a:p>
          <a:p>
            <a:r>
              <a:rPr lang="en-US" sz="1200" dirty="0"/>
              <a:t>        }</a:t>
            </a:r>
          </a:p>
          <a:p>
            <a:r>
              <a:rPr lang="en-US" sz="1200" dirty="0"/>
              <a:t>        return </a:t>
            </a:r>
            <a:r>
              <a:rPr lang="en-US" sz="1200" dirty="0" err="1"/>
              <a:t>outStack.pop</a:t>
            </a:r>
            <a:r>
              <a:rPr lang="en-US" sz="1200" dirty="0"/>
              <a:t>();</a:t>
            </a:r>
          </a:p>
          <a:p>
            <a:r>
              <a:rPr lang="en-US" sz="1200" dirty="0"/>
              <a:t>    }</a:t>
            </a:r>
          </a:p>
          <a:p>
            <a:r>
              <a:rPr lang="en-US" sz="1200" dirty="0"/>
              <a:t>}</a:t>
            </a:r>
          </a:p>
        </p:txBody>
      </p:sp>
    </p:spTree>
    <p:extLst>
      <p:ext uri="{BB962C8B-B14F-4D97-AF65-F5344CB8AC3E}">
        <p14:creationId xmlns:p14="http://schemas.microsoft.com/office/powerpoint/2010/main" val="3357575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38D78E-A46A-41FA-B454-3C1CADC9E3D9}"/>
              </a:ext>
            </a:extLst>
          </p:cNvPr>
          <p:cNvSpPr/>
          <p:nvPr/>
        </p:nvSpPr>
        <p:spPr>
          <a:xfrm>
            <a:off x="271549" y="142664"/>
            <a:ext cx="11648902" cy="6247864"/>
          </a:xfrm>
          <a:prstGeom prst="rect">
            <a:avLst/>
          </a:prstGeom>
        </p:spPr>
        <p:txBody>
          <a:bodyPr wrap="square">
            <a:spAutoFit/>
          </a:bodyPr>
          <a:lstStyle/>
          <a:p>
            <a:endParaRPr lang="en-US" sz="1600" dirty="0"/>
          </a:p>
          <a:p>
            <a:r>
              <a:rPr lang="en-US" sz="1600" dirty="0"/>
              <a:t>Complexity</a:t>
            </a:r>
          </a:p>
          <a:p>
            <a:r>
              <a:rPr lang="en-US" sz="1600" dirty="0"/>
              <a:t>Each enqueue is clearly O(1)O(1) time, and so is each dequeue when </a:t>
            </a:r>
            <a:r>
              <a:rPr lang="en-US" sz="1600" dirty="0" err="1"/>
              <a:t>outStack</a:t>
            </a:r>
            <a:r>
              <a:rPr lang="en-US" sz="1600" dirty="0"/>
              <a:t> has items. Dequeue on an empty </a:t>
            </a:r>
            <a:r>
              <a:rPr lang="en-US" sz="1600" dirty="0" err="1"/>
              <a:t>outStack</a:t>
            </a:r>
            <a:r>
              <a:rPr lang="en-US" sz="1600" dirty="0"/>
              <a:t> is order of the number of items in </a:t>
            </a:r>
            <a:r>
              <a:rPr lang="en-US" sz="1600" dirty="0" err="1"/>
              <a:t>inStack</a:t>
            </a:r>
            <a:r>
              <a:rPr lang="en-US" sz="1600" dirty="0"/>
              <a:t> at that moment, which can vary significantly.</a:t>
            </a:r>
          </a:p>
          <a:p>
            <a:endParaRPr lang="en-US" sz="1600" dirty="0"/>
          </a:p>
          <a:p>
            <a:r>
              <a:rPr lang="en-US" sz="1600" dirty="0"/>
              <a:t>Notice that the more expensive a dequeue on an empty </a:t>
            </a:r>
            <a:r>
              <a:rPr lang="en-US" sz="1600" dirty="0" err="1"/>
              <a:t>outStack</a:t>
            </a:r>
            <a:r>
              <a:rPr lang="en-US" sz="1600" dirty="0"/>
              <a:t> is (that is, the more items we have to move from </a:t>
            </a:r>
            <a:r>
              <a:rPr lang="en-US" sz="1600" dirty="0" err="1"/>
              <a:t>inStack</a:t>
            </a:r>
            <a:r>
              <a:rPr lang="en-US" sz="1600" dirty="0"/>
              <a:t> to </a:t>
            </a:r>
            <a:r>
              <a:rPr lang="en-US" sz="1600" dirty="0" err="1"/>
              <a:t>outStack</a:t>
            </a:r>
            <a:r>
              <a:rPr lang="en-US" sz="1600" dirty="0"/>
              <a:t>), the more O(1)O(1)-time dequeues off of a non-empty </a:t>
            </a:r>
            <a:r>
              <a:rPr lang="en-US" sz="1600" dirty="0" err="1"/>
              <a:t>outStack</a:t>
            </a:r>
            <a:r>
              <a:rPr lang="en-US" sz="1600" dirty="0"/>
              <a:t> it wins us in the future. Once items are moved from </a:t>
            </a:r>
            <a:r>
              <a:rPr lang="en-US" sz="1600" dirty="0" err="1"/>
              <a:t>inStack</a:t>
            </a:r>
            <a:r>
              <a:rPr lang="en-US" sz="1600" dirty="0"/>
              <a:t> to </a:t>
            </a:r>
            <a:r>
              <a:rPr lang="en-US" sz="1600" dirty="0" err="1"/>
              <a:t>outStack</a:t>
            </a:r>
            <a:r>
              <a:rPr lang="en-US" sz="1600" dirty="0"/>
              <a:t> they just sit there, ready to be dequeued in O(1) time. An item never moves "backwards" in our data structure.</a:t>
            </a:r>
          </a:p>
          <a:p>
            <a:endParaRPr lang="en-US" sz="1600" dirty="0"/>
          </a:p>
          <a:p>
            <a:r>
              <a:rPr lang="en-US" sz="1600" dirty="0"/>
              <a:t>We might guess that this "averages out" so that in a set of mm enqueues and dequeues the total cost of all dequeues is actually just O(m)O(m). To check this rigorously, we can use the accounting method, ↴ counting the time cost per item instead of per enqueue or dequeue.</a:t>
            </a:r>
          </a:p>
          <a:p>
            <a:endParaRPr lang="en-US" sz="1600" dirty="0"/>
          </a:p>
          <a:p>
            <a:r>
              <a:rPr lang="en-US" sz="1600" dirty="0"/>
              <a:t>So let's look at the worst case for a single item, which is the case where it is enqueued and then later dequeued. In this case, the item enters </a:t>
            </a:r>
            <a:r>
              <a:rPr lang="en-US" sz="1600" dirty="0" err="1"/>
              <a:t>inStack</a:t>
            </a:r>
            <a:r>
              <a:rPr lang="en-US" sz="1600" dirty="0"/>
              <a:t> (costing 1 push), then later moves to </a:t>
            </a:r>
            <a:r>
              <a:rPr lang="en-US" sz="1600" dirty="0" err="1"/>
              <a:t>outStack</a:t>
            </a:r>
            <a:r>
              <a:rPr lang="en-US" sz="1600" dirty="0"/>
              <a:t> (costing 1 pop and 1 push), then later comes off </a:t>
            </a:r>
            <a:r>
              <a:rPr lang="en-US" sz="1600" dirty="0" err="1"/>
              <a:t>outStack</a:t>
            </a:r>
            <a:r>
              <a:rPr lang="en-US" sz="1600" dirty="0"/>
              <a:t> to get returned (costing 1 pop).</a:t>
            </a:r>
          </a:p>
          <a:p>
            <a:endParaRPr lang="en-US" sz="1600" dirty="0"/>
          </a:p>
          <a:p>
            <a:r>
              <a:rPr lang="en-US" sz="1600" dirty="0"/>
              <a:t>Each of these 4 pushes and pops is O(1)O(1) time. So our total cost per item is O(1)O(1). Our mm enqueue and dequeue operations put mm or fewer items into the system, giving a total runtime of O(m)O(m).</a:t>
            </a:r>
          </a:p>
          <a:p>
            <a:endParaRPr lang="en-US" sz="1600" dirty="0"/>
          </a:p>
          <a:p>
            <a:r>
              <a:rPr lang="en-US" sz="1600" dirty="0"/>
              <a:t>What We Learned</a:t>
            </a:r>
          </a:p>
          <a:p>
            <a:r>
              <a:rPr lang="en-US" sz="1600" dirty="0"/>
              <a:t>People often struggle with the runtime analysis for this one. The trick is to think of the cost per item passing through our queue, rather than the cost per enqueue() and dequeue().</a:t>
            </a:r>
          </a:p>
          <a:p>
            <a:endParaRPr lang="en-US" sz="1600" dirty="0"/>
          </a:p>
          <a:p>
            <a:r>
              <a:rPr lang="en-US" sz="1600" dirty="0"/>
              <a:t>This trick generally comes in handy when you're looking at the time cost of not just one call, but "m" calls.</a:t>
            </a:r>
          </a:p>
        </p:txBody>
      </p:sp>
    </p:spTree>
    <p:extLst>
      <p:ext uri="{BB962C8B-B14F-4D97-AF65-F5344CB8AC3E}">
        <p14:creationId xmlns:p14="http://schemas.microsoft.com/office/powerpoint/2010/main" val="691823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597</Words>
  <Application>Microsoft Office PowerPoint</Application>
  <PresentationFormat>Widescreen</PresentationFormat>
  <Paragraphs>83</Paragraphs>
  <Slides>7</Slides>
  <Notes>0</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Calibri Light</vt:lpstr>
      <vt:lpstr>Inconsolata</vt:lpstr>
      <vt:lpstr>KaTeX_Main</vt:lpstr>
      <vt:lpstr>KaTeX_Math</vt:lpstr>
      <vt:lpstr>Lora</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siddhi jambudi</dc:creator>
  <cp:lastModifiedBy>siddhi jambudi</cp:lastModifiedBy>
  <cp:revision>4</cp:revision>
  <dcterms:created xsi:type="dcterms:W3CDTF">2018-01-20T20:13:19Z</dcterms:created>
  <dcterms:modified xsi:type="dcterms:W3CDTF">2018-01-20T20:39:58Z</dcterms:modified>
</cp:coreProperties>
</file>

<file path=docProps/thumbnail.jpeg>
</file>